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5" r:id="rId11"/>
    <p:sldId id="264" r:id="rId1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GfN+n6YfEfbE3in1AHzn9yH5D8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1"/>
    <p:restoredTop sz="94658"/>
  </p:normalViewPr>
  <p:slideViewPr>
    <p:cSldViewPr snapToGrid="0" snapToObjects="1">
      <p:cViewPr varScale="1">
        <p:scale>
          <a:sx n="83" d="100"/>
          <a:sy n="83" d="100"/>
        </p:scale>
        <p:origin x="23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94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14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
        <p:cNvGrpSpPr/>
        <p:nvPr/>
      </p:nvGrpSpPr>
      <p:grpSpPr>
        <a:xfrm>
          <a:off x="0" y="0"/>
          <a:ext cx="0" cy="0"/>
          <a:chOff x="0" y="0"/>
          <a:chExt cx="0" cy="0"/>
        </a:xfrm>
      </p:grpSpPr>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Google Shape;6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85" name="Google Shape;8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1" name="Google Shape;9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97" name="Google Shape;9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3" name="Google Shape;10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4" name="Google Shape;10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110" name="Google Shape;11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1" name="Google Shape;11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112" name="Google Shape;11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3" name="Google Shape;11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Google Shape;11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124" name="Google Shape;124;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125" name="Google Shape;12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132" name="Google Shape;1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8" name="Google Shape;13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4" name="Google Shape;14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Google Shape;14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53" name="Google Shape;53;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54" name="Google Shape;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61" name="Google Shape;6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8" descr="A screenshot of a video game&#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23" descr="Shape, rectangle&#10;&#10;Description automatically generated"/>
          <p:cNvPicPr preferRelativeResize="0"/>
          <p:nvPr/>
        </p:nvPicPr>
        <p:blipFill rotWithShape="1">
          <a:blip r:embed="rId13">
            <a:alphaModFix/>
          </a:blip>
          <a:srcRect/>
          <a:stretch/>
        </p:blipFill>
        <p:spPr>
          <a:xfrm>
            <a:off x="0" y="0"/>
            <a:ext cx="12192000" cy="685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1"/>
          <p:cNvSpPr/>
          <p:nvPr/>
        </p:nvSpPr>
        <p:spPr>
          <a:xfrm>
            <a:off x="563920" y="2061868"/>
            <a:ext cx="5532080" cy="241296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5400" b="0" i="0" u="none" strike="noStrike" cap="none">
                <a:solidFill>
                  <a:srgbClr val="253583"/>
                </a:solidFill>
                <a:latin typeface="Calibri"/>
                <a:ea typeface="Calibri"/>
                <a:cs typeface="Calibri"/>
                <a:sym typeface="Calibri"/>
              </a:rPr>
              <a:t>NAV</a:t>
            </a:r>
            <a:endParaRPr sz="5400" b="0" i="0" u="none" strike="noStrike" cap="none">
              <a:solidFill>
                <a:srgbClr val="253583"/>
              </a:solidFill>
              <a:latin typeface="Calibri"/>
              <a:ea typeface="Calibri"/>
              <a:cs typeface="Calibri"/>
              <a:sym typeface="Calibri"/>
            </a:endParaRPr>
          </a:p>
          <a:p>
            <a:pPr marL="0" marR="0" lvl="0" indent="0" algn="l" rtl="0">
              <a:lnSpc>
                <a:spcPct val="90000"/>
              </a:lnSpc>
              <a:spcBef>
                <a:spcPts val="600"/>
              </a:spcBef>
              <a:spcAft>
                <a:spcPts val="0"/>
              </a:spcAft>
              <a:buNone/>
            </a:pPr>
            <a:r>
              <a:rPr lang="en-GB" sz="5400" b="1" i="0" u="none" strike="noStrike" cap="none">
                <a:solidFill>
                  <a:srgbClr val="253583"/>
                </a:solidFill>
                <a:latin typeface="Calibri"/>
                <a:ea typeface="Calibri"/>
                <a:cs typeface="Calibri"/>
                <a:sym typeface="Calibri"/>
              </a:rPr>
              <a:t>Water and Waste Water Adoption</a:t>
            </a:r>
            <a:endParaRPr sz="5400" b="0" i="0" u="none" strike="noStrike" cap="none">
              <a:solidFill>
                <a:srgbClr val="25358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51" name="Google Shape;251;p7"/>
          <p:cNvSpPr txBox="1"/>
          <p:nvPr/>
        </p:nvSpPr>
        <p:spPr>
          <a:xfrm>
            <a:off x="449570" y="-28197"/>
            <a:ext cx="5284803" cy="1899912"/>
          </a:xfrm>
          <a:prstGeom prst="rect">
            <a:avLst/>
          </a:prstGeom>
          <a:noFill/>
          <a:ln>
            <a:noFill/>
          </a:ln>
        </p:spPr>
        <p:txBody>
          <a:bodyPr spcFirstLastPara="1" wrap="square" lIns="91425" tIns="45700" rIns="91425" bIns="45700" anchor="ctr" anchorCtr="0">
            <a:normAutofit/>
          </a:bodyPr>
          <a:lstStyle/>
          <a:p>
            <a:pPr lvl="0">
              <a:lnSpc>
                <a:spcPct val="90000"/>
              </a:lnSpc>
              <a:buSzPts val="4000"/>
            </a:pPr>
            <a:r>
              <a:rPr lang="en-GB" sz="4000" b="1" u="sng" dirty="0">
                <a:solidFill>
                  <a:srgbClr val="253583"/>
                </a:solidFill>
                <a:latin typeface="Calibri"/>
                <a:ea typeface="Calibri"/>
                <a:cs typeface="Calibri"/>
                <a:sym typeface="Calibri"/>
              </a:rPr>
              <a:t>FAQ’s</a:t>
            </a:r>
          </a:p>
        </p:txBody>
      </p:sp>
      <p:sp>
        <p:nvSpPr>
          <p:cNvPr id="9" name="Google Shape;245;p7">
            <a:extLst>
              <a:ext uri="{FF2B5EF4-FFF2-40B4-BE49-F238E27FC236}">
                <a16:creationId xmlns:a16="http://schemas.microsoft.com/office/drawing/2014/main" id="{60D61543-C701-5543-B9DF-0E1ABF70D8BD}"/>
              </a:ext>
            </a:extLst>
          </p:cNvPr>
          <p:cNvSpPr txBox="1"/>
          <p:nvPr/>
        </p:nvSpPr>
        <p:spPr>
          <a:xfrm>
            <a:off x="449570" y="1597276"/>
            <a:ext cx="10962617" cy="3556615"/>
          </a:xfrm>
          <a:prstGeom prst="rect">
            <a:avLst/>
          </a:prstGeom>
          <a:noFill/>
          <a:ln>
            <a:noFill/>
          </a:ln>
        </p:spPr>
        <p:txBody>
          <a:bodyPr spcFirstLastPara="1" wrap="square" lIns="91425" tIns="45700" rIns="91425" bIns="45700" anchor="t" anchorCtr="0">
            <a:noAutofit/>
          </a:bodyPr>
          <a:lstStyle/>
          <a:p>
            <a:pPr marL="57150" lvl="0">
              <a:lnSpc>
                <a:spcPct val="90000"/>
              </a:lnSpc>
              <a:buSzPts val="2000"/>
            </a:pPr>
            <a:r>
              <a:rPr lang="en-GB" sz="2000" b="1" dirty="0">
                <a:solidFill>
                  <a:srgbClr val="263583"/>
                </a:solidFill>
                <a:latin typeface="Calibri"/>
                <a:ea typeface="Calibri"/>
                <a:cs typeface="Calibri"/>
                <a:sym typeface="Calibri"/>
              </a:rPr>
              <a:t>Q - What if the NAV is not granted a license to serve the development?</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A – The NAV must detail a contingency arrangement in the application. This usually defaults to the  incumbent water company which ensures that no consumer will be left without a water connection.</a:t>
            </a:r>
          </a:p>
          <a:p>
            <a:pPr marL="57150" lvl="0">
              <a:lnSpc>
                <a:spcPct val="90000"/>
              </a:lnSpc>
              <a:buSzPts val="2000"/>
            </a:pPr>
            <a:r>
              <a:rPr lang="en-GB" sz="2000" dirty="0">
                <a:solidFill>
                  <a:schemeClr val="dk1"/>
                </a:solidFill>
                <a:latin typeface="Calibri"/>
                <a:ea typeface="Calibri"/>
                <a:cs typeface="Calibri"/>
                <a:sym typeface="Calibri"/>
              </a:rPr>
              <a:t> </a:t>
            </a:r>
          </a:p>
          <a:p>
            <a:pPr marL="57150" lvl="0">
              <a:lnSpc>
                <a:spcPct val="90000"/>
              </a:lnSpc>
              <a:buSzPts val="2000"/>
            </a:pPr>
            <a:r>
              <a:rPr lang="en-GB" sz="2000" b="1" dirty="0">
                <a:solidFill>
                  <a:srgbClr val="263583"/>
                </a:solidFill>
                <a:latin typeface="Calibri"/>
                <a:ea typeface="Calibri"/>
                <a:cs typeface="Calibri"/>
                <a:sym typeface="Calibri"/>
              </a:rPr>
              <a:t>Q- Does my site have to be an “unserved” site?</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No, a development can be a served development however, there are additional steps that the NAV has to take during the licence application process to address these situations, which involves consultation with the existing customers.</a:t>
            </a:r>
          </a:p>
          <a:p>
            <a:pPr marL="57150" lvl="0">
              <a:lnSpc>
                <a:spcPct val="90000"/>
              </a:lnSpc>
              <a:buSzPts val="2000"/>
            </a:pPr>
            <a:r>
              <a:rPr lang="en-GB" sz="2000" dirty="0">
                <a:solidFill>
                  <a:schemeClr val="dk1"/>
                </a:solidFill>
                <a:latin typeface="Calibri"/>
                <a:ea typeface="Calibri"/>
                <a:cs typeface="Calibri"/>
                <a:sym typeface="Calibri"/>
              </a:rPr>
              <a:t> </a:t>
            </a:r>
          </a:p>
          <a:p>
            <a:pPr marL="57150" lvl="0">
              <a:lnSpc>
                <a:spcPct val="90000"/>
              </a:lnSpc>
              <a:buSzPts val="2000"/>
            </a:pPr>
            <a:r>
              <a:rPr lang="en-GB" sz="2000" b="1" dirty="0">
                <a:solidFill>
                  <a:srgbClr val="263583"/>
                </a:solidFill>
                <a:latin typeface="Calibri"/>
                <a:ea typeface="Calibri"/>
                <a:cs typeface="Calibri"/>
                <a:sym typeface="Calibri"/>
              </a:rPr>
              <a:t>Q- Who signs the 104 agreement?</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A-The S104 sewer adoption agreement is signed by the developer in the same way as if it were the incumbent water company adopting.</a:t>
            </a:r>
          </a:p>
        </p:txBody>
      </p:sp>
    </p:spTree>
    <p:extLst>
      <p:ext uri="{BB962C8B-B14F-4D97-AF65-F5344CB8AC3E}">
        <p14:creationId xmlns:p14="http://schemas.microsoft.com/office/powerpoint/2010/main" val="15470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p:nvPr/>
        </p:nvSpPr>
        <p:spPr>
          <a:xfrm>
            <a:off x="0" y="-1"/>
            <a:ext cx="12192000"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7" name="Google Shape;157;p22" descr="A picture containing ground, outdoor&#10;&#10;Description automatically generated"/>
          <p:cNvPicPr preferRelativeResize="0"/>
          <p:nvPr/>
        </p:nvPicPr>
        <p:blipFill rotWithShape="1">
          <a:blip r:embed="rId3">
            <a:alphaModFix/>
          </a:blip>
          <a:srcRect t="1116" b="9647"/>
          <a:stretch/>
        </p:blipFill>
        <p:spPr>
          <a:xfrm>
            <a:off x="1" y="-2"/>
            <a:ext cx="12192000" cy="6858001"/>
          </a:xfrm>
          <a:prstGeom prst="rect">
            <a:avLst/>
          </a:prstGeom>
          <a:noFill/>
          <a:ln>
            <a:noFill/>
          </a:ln>
        </p:spPr>
      </p:pic>
      <p:pic>
        <p:nvPicPr>
          <p:cNvPr id="158" name="Google Shape;158;p22" descr="A screenshot of a video game&#10;&#10;Description automatically generated"/>
          <p:cNvPicPr preferRelativeResize="0"/>
          <p:nvPr/>
        </p:nvPicPr>
        <p:blipFill rotWithShape="1">
          <a:blip r:embed="rId4">
            <a:alphaModFix/>
          </a:blip>
          <a:srcRect l="34067" t="21242"/>
          <a:stretch/>
        </p:blipFill>
        <p:spPr>
          <a:xfrm>
            <a:off x="6325478" y="2916195"/>
            <a:ext cx="5866521" cy="3941804"/>
          </a:xfrm>
          <a:prstGeom prst="rect">
            <a:avLst/>
          </a:prstGeom>
          <a:noFill/>
          <a:ln>
            <a:noFill/>
          </a:ln>
        </p:spPr>
      </p:pic>
      <p:sp>
        <p:nvSpPr>
          <p:cNvPr id="159" name="Google Shape;159;p22"/>
          <p:cNvSpPr/>
          <p:nvPr/>
        </p:nvSpPr>
        <p:spPr>
          <a:xfrm>
            <a:off x="0" y="3269536"/>
            <a:ext cx="5741773" cy="2683166"/>
          </a:xfrm>
          <a:prstGeom prst="rect">
            <a:avLst/>
          </a:prstGeom>
          <a:solidFill>
            <a:srgbClr val="253583">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p22"/>
          <p:cNvSpPr/>
          <p:nvPr/>
        </p:nvSpPr>
        <p:spPr>
          <a:xfrm>
            <a:off x="362464" y="3429349"/>
            <a:ext cx="5532080" cy="241296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5400" b="0" i="0" u="none" strike="noStrike" cap="none">
                <a:solidFill>
                  <a:schemeClr val="lt1"/>
                </a:solidFill>
                <a:latin typeface="Calibri"/>
                <a:ea typeface="Calibri"/>
                <a:cs typeface="Calibri"/>
                <a:sym typeface="Calibri"/>
              </a:rPr>
              <a:t>NAV</a:t>
            </a:r>
            <a:endParaRPr sz="5400" b="0" i="0" u="none" strike="noStrike" cap="none">
              <a:solidFill>
                <a:schemeClr val="lt1"/>
              </a:solidFill>
              <a:latin typeface="Calibri"/>
              <a:ea typeface="Calibri"/>
              <a:cs typeface="Calibri"/>
              <a:sym typeface="Calibri"/>
            </a:endParaRPr>
          </a:p>
          <a:p>
            <a:pPr marL="0" marR="0" lvl="0" indent="0" algn="l" rtl="0">
              <a:lnSpc>
                <a:spcPct val="90000"/>
              </a:lnSpc>
              <a:spcBef>
                <a:spcPts val="600"/>
              </a:spcBef>
              <a:spcAft>
                <a:spcPts val="0"/>
              </a:spcAft>
              <a:buNone/>
            </a:pPr>
            <a:r>
              <a:rPr lang="en-GB" sz="5400" b="1" i="0" u="none" strike="noStrike" cap="none">
                <a:solidFill>
                  <a:schemeClr val="lt1"/>
                </a:solidFill>
                <a:latin typeface="Calibri"/>
                <a:ea typeface="Calibri"/>
                <a:cs typeface="Calibri"/>
                <a:sym typeface="Calibri"/>
              </a:rPr>
              <a:t>Water and Waste Water Adoption</a:t>
            </a:r>
            <a:endParaRPr sz="5400" b="0" i="0" u="none" strike="noStrike" cap="none">
              <a:solidFill>
                <a:schemeClr val="lt1"/>
              </a:solidFill>
              <a:latin typeface="Calibri"/>
              <a:ea typeface="Calibri"/>
              <a:cs typeface="Calibri"/>
              <a:sym typeface="Calibri"/>
            </a:endParaRPr>
          </a:p>
        </p:txBody>
      </p:sp>
      <p:sp>
        <p:nvSpPr>
          <p:cNvPr id="161" name="Google Shape;161;p22"/>
          <p:cNvSpPr/>
          <p:nvPr/>
        </p:nvSpPr>
        <p:spPr>
          <a:xfrm>
            <a:off x="362464" y="-2"/>
            <a:ext cx="2784390" cy="1161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2" name="Google Shape;162;p22" descr="A screenshot of a video game&#10;&#10;Description automatically generated"/>
          <p:cNvPicPr preferRelativeResize="0"/>
          <p:nvPr/>
        </p:nvPicPr>
        <p:blipFill rotWithShape="1">
          <a:blip r:embed="rId4">
            <a:alphaModFix/>
          </a:blip>
          <a:srcRect r="75148" b="83955"/>
          <a:stretch/>
        </p:blipFill>
        <p:spPr>
          <a:xfrm>
            <a:off x="230659" y="0"/>
            <a:ext cx="3029919" cy="1100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 descr="A close-up of a pipe&#10;&#10;Description automatically generated with low confidence"/>
          <p:cNvPicPr preferRelativeResize="0"/>
          <p:nvPr/>
        </p:nvPicPr>
        <p:blipFill rotWithShape="1">
          <a:blip r:embed="rId3">
            <a:alphaModFix/>
          </a:blip>
          <a:srcRect t="24807" r="-1" b="7461"/>
          <a:stretch/>
        </p:blipFill>
        <p:spPr>
          <a:xfrm>
            <a:off x="6096000" y="1502141"/>
            <a:ext cx="5762882" cy="4087203"/>
          </a:xfrm>
          <a:prstGeom prst="roundRect">
            <a:avLst>
              <a:gd name="adj" fmla="val 16667"/>
            </a:avLst>
          </a:prstGeom>
          <a:noFill/>
          <a:ln>
            <a:noFill/>
          </a:ln>
        </p:spPr>
      </p:pic>
      <p:sp>
        <p:nvSpPr>
          <p:cNvPr id="168" name="Google Shape;168;p2"/>
          <p:cNvSpPr txBox="1"/>
          <p:nvPr/>
        </p:nvSpPr>
        <p:spPr>
          <a:xfrm>
            <a:off x="449570" y="-28197"/>
            <a:ext cx="3822189"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1" i="0" u="sng" strike="noStrike" cap="none">
                <a:solidFill>
                  <a:srgbClr val="253583"/>
                </a:solidFill>
                <a:latin typeface="Calibri"/>
                <a:ea typeface="Calibri"/>
                <a:cs typeface="Calibri"/>
                <a:sym typeface="Calibri"/>
              </a:rPr>
              <a:t>What is a NAV?</a:t>
            </a:r>
            <a:endParaRPr sz="1400" b="0" i="0" u="none" strike="noStrike" cap="none">
              <a:solidFill>
                <a:srgbClr val="253583"/>
              </a:solidFill>
              <a:latin typeface="Arial"/>
              <a:ea typeface="Arial"/>
              <a:cs typeface="Arial"/>
              <a:sym typeface="Arial"/>
            </a:endParaRPr>
          </a:p>
        </p:txBody>
      </p:sp>
      <p:sp>
        <p:nvSpPr>
          <p:cNvPr id="169" name="Google Shape;169;p2"/>
          <p:cNvSpPr txBox="1"/>
          <p:nvPr/>
        </p:nvSpPr>
        <p:spPr>
          <a:xfrm>
            <a:off x="291464" y="1502141"/>
            <a:ext cx="5649600" cy="3853800"/>
          </a:xfrm>
          <a:prstGeom prst="rect">
            <a:avLst/>
          </a:prstGeom>
          <a:noFill/>
          <a:ln>
            <a:noFill/>
          </a:ln>
        </p:spPr>
        <p:txBody>
          <a:bodyPr spcFirstLastPara="1" wrap="square" lIns="91425" tIns="45700" rIns="91425" bIns="45700" anchor="t" anchorCtr="0">
            <a:normAutofit/>
          </a:bodyPr>
          <a:lstStyle/>
          <a:p>
            <a:pPr marL="342900" marR="0" lvl="0" indent="-228600" algn="l" rtl="0">
              <a:lnSpc>
                <a:spcPct val="90000"/>
              </a:lnSpc>
              <a:spcBef>
                <a:spcPts val="0"/>
              </a:spcBef>
              <a:spcAft>
                <a:spcPts val="0"/>
              </a:spcAft>
              <a:buClr>
                <a:srgbClr val="253583"/>
              </a:buClr>
              <a:buSzPts val="2000"/>
              <a:buFont typeface="Arial"/>
              <a:buChar char="•"/>
            </a:pPr>
            <a:r>
              <a:rPr lang="en-GB" sz="2000" b="0" i="0" u="none" strike="noStrike" cap="none">
                <a:solidFill>
                  <a:schemeClr val="dk1"/>
                </a:solidFill>
                <a:latin typeface="Calibri"/>
                <a:ea typeface="Calibri"/>
                <a:cs typeface="Calibri"/>
                <a:sym typeface="Calibri"/>
              </a:rPr>
              <a:t>New Appointments And Variations (NAV) are independent water companies who provide a “clean” water and/ or “wastewater” service to customers in a sector which was previously managed by the incumbent monopoly provider.</a:t>
            </a:r>
            <a:endParaRPr sz="1400" b="0" i="0" u="none" strike="noStrike" cap="none">
              <a:solidFill>
                <a:srgbClr val="000000"/>
              </a:solidFill>
              <a:latin typeface="Arial"/>
              <a:ea typeface="Arial"/>
              <a:cs typeface="Arial"/>
              <a:sym typeface="Arial"/>
            </a:endParaRPr>
          </a:p>
          <a:p>
            <a:pPr marL="342900" marR="0" lvl="0" indent="-228600" algn="l" rtl="0">
              <a:lnSpc>
                <a:spcPct val="90000"/>
              </a:lnSpc>
              <a:spcBef>
                <a:spcPts val="100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The NAV is the local independent water company for a development. It will own the water network and will be responsible for the supply of potable water and the removal of wastewater of the residents on the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
          <p:cNvSpPr txBox="1"/>
          <p:nvPr/>
        </p:nvSpPr>
        <p:spPr>
          <a:xfrm>
            <a:off x="297170" y="1597277"/>
            <a:ext cx="5140200" cy="3898800"/>
          </a:xfrm>
          <a:prstGeom prst="rect">
            <a:avLst/>
          </a:prstGeom>
          <a:noFill/>
          <a:ln>
            <a:noFill/>
          </a:ln>
        </p:spPr>
        <p:txBody>
          <a:bodyPr spcFirstLastPara="1" wrap="square" lIns="91425" tIns="45700" rIns="91425" bIns="45700" anchor="t" anchorCtr="0">
            <a:normAutofit/>
          </a:bodyPr>
          <a:lstStyle/>
          <a:p>
            <a:pPr marL="342900" marR="0" lvl="0" indent="-228600" algn="l" rtl="0">
              <a:lnSpc>
                <a:spcPct val="90000"/>
              </a:lnSpc>
              <a:spcBef>
                <a:spcPts val="0"/>
              </a:spcBef>
              <a:spcAft>
                <a:spcPts val="0"/>
              </a:spcAft>
              <a:buClr>
                <a:srgbClr val="253583"/>
              </a:buClr>
              <a:buSzPts val="1800"/>
              <a:buFont typeface="Arial"/>
              <a:buChar char="•"/>
            </a:pPr>
            <a:r>
              <a:rPr lang="en-GB" sz="1800" b="0" i="0" u="none" strike="noStrike" cap="none">
                <a:solidFill>
                  <a:schemeClr val="dk1"/>
                </a:solidFill>
                <a:latin typeface="Calibri"/>
                <a:ea typeface="Calibri"/>
                <a:cs typeface="Calibri"/>
                <a:sym typeface="Calibri"/>
              </a:rPr>
              <a:t>Competition has been established for many years, similar to the model of Electricity and Gas.</a:t>
            </a:r>
            <a:endParaRPr sz="1400" b="0" i="0" u="none" strike="noStrike" cap="none">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rgbClr val="253583"/>
              </a:buClr>
              <a:buSzPts val="1800"/>
              <a:buFont typeface="Arial"/>
              <a:buChar char="•"/>
            </a:pPr>
            <a:r>
              <a:rPr lang="en-GB" sz="1800" b="0" i="0" u="none" strike="noStrike" cap="none">
                <a:solidFill>
                  <a:schemeClr val="dk1"/>
                </a:solidFill>
                <a:latin typeface="Calibri"/>
                <a:ea typeface="Calibri"/>
                <a:cs typeface="Calibri"/>
                <a:sym typeface="Calibri"/>
              </a:rPr>
              <a:t>NAVs have been in existence since 2007 and started in the Anglian water area.</a:t>
            </a:r>
            <a:endParaRPr sz="1400" b="0" i="0" u="none" strike="noStrike" cap="none">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rgbClr val="253583"/>
              </a:buClr>
              <a:buSzPts val="1800"/>
              <a:buFont typeface="Arial"/>
              <a:buChar char="•"/>
            </a:pPr>
            <a:r>
              <a:rPr lang="en-GB" sz="1800" b="0" i="0" u="none" strike="noStrike" cap="none">
                <a:solidFill>
                  <a:schemeClr val="dk1"/>
                </a:solidFill>
                <a:latin typeface="Calibri"/>
                <a:ea typeface="Calibri"/>
                <a:cs typeface="Calibri"/>
                <a:sym typeface="Calibri"/>
              </a:rPr>
              <a:t>The implementation of a competitive framework  by OFWAT in 2018 started to address issues with the process.</a:t>
            </a:r>
            <a:endParaRPr sz="1400" b="0" i="0" u="none" strike="noStrike" cap="none">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rgbClr val="253583"/>
              </a:buClr>
              <a:buSzPts val="1800"/>
              <a:buFont typeface="Arial"/>
              <a:buChar char="•"/>
            </a:pPr>
            <a:r>
              <a:rPr lang="en-GB" sz="1800" b="0" i="0" u="none" strike="noStrike" cap="none">
                <a:solidFill>
                  <a:schemeClr val="dk1"/>
                </a:solidFill>
                <a:latin typeface="Calibri"/>
                <a:ea typeface="Calibri"/>
                <a:cs typeface="Calibri"/>
                <a:sym typeface="Calibri"/>
              </a:rPr>
              <a:t>Housebuilders now have the “choice”  for asset ownership and network installation.</a:t>
            </a:r>
            <a:endParaRPr sz="1400" b="0" i="0" u="none" strike="noStrike" cap="none">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rgbClr val="253583"/>
              </a:buClr>
              <a:buSzPts val="1800"/>
              <a:buFont typeface="Arial"/>
              <a:buChar char="•"/>
            </a:pPr>
            <a:r>
              <a:rPr lang="en-GB" sz="1800" b="0" i="0" u="none" strike="noStrike" cap="none">
                <a:solidFill>
                  <a:schemeClr val="dk1"/>
                </a:solidFill>
                <a:latin typeface="Calibri"/>
                <a:ea typeface="Calibri"/>
                <a:cs typeface="Calibri"/>
                <a:sym typeface="Calibri"/>
              </a:rPr>
              <a:t>To-date 100’s of NAVs granted and the NAVs are operating in most areas of the UK.</a:t>
            </a:r>
            <a:endParaRPr sz="1400" b="0" i="0" u="none" strike="noStrike" cap="none">
              <a:solidFill>
                <a:schemeClr val="dk1"/>
              </a:solidFill>
              <a:latin typeface="Arial"/>
              <a:ea typeface="Arial"/>
              <a:cs typeface="Arial"/>
              <a:sym typeface="Arial"/>
            </a:endParaRPr>
          </a:p>
        </p:txBody>
      </p:sp>
      <p:pic>
        <p:nvPicPr>
          <p:cNvPr id="175" name="Google Shape;175;p3"/>
          <p:cNvPicPr preferRelativeResize="0"/>
          <p:nvPr/>
        </p:nvPicPr>
        <p:blipFill rotWithShape="1">
          <a:blip r:embed="rId3">
            <a:alphaModFix/>
          </a:blip>
          <a:srcRect/>
          <a:stretch/>
        </p:blipFill>
        <p:spPr>
          <a:xfrm>
            <a:off x="5780055" y="1915237"/>
            <a:ext cx="6169093" cy="3504044"/>
          </a:xfrm>
          <a:prstGeom prst="rect">
            <a:avLst/>
          </a:prstGeom>
          <a:noFill/>
          <a:ln>
            <a:noFill/>
          </a:ln>
        </p:spPr>
      </p:pic>
      <p:sp>
        <p:nvSpPr>
          <p:cNvPr id="176" name="Google Shape;176;p3"/>
          <p:cNvSpPr txBox="1"/>
          <p:nvPr/>
        </p:nvSpPr>
        <p:spPr>
          <a:xfrm>
            <a:off x="449570" y="-28197"/>
            <a:ext cx="3822189"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1" i="0" u="sng" strike="noStrike" cap="none">
                <a:solidFill>
                  <a:srgbClr val="253583"/>
                </a:solidFill>
                <a:latin typeface="Calibri"/>
                <a:ea typeface="Calibri"/>
                <a:cs typeface="Calibri"/>
                <a:sym typeface="Calibri"/>
              </a:rPr>
              <a:t>Background</a:t>
            </a:r>
            <a:endParaRPr sz="1400" b="0" i="0" u="none" strike="noStrike" cap="none">
              <a:solidFill>
                <a:srgbClr val="25358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4"/>
          <p:cNvSpPr txBox="1"/>
          <p:nvPr/>
        </p:nvSpPr>
        <p:spPr>
          <a:xfrm>
            <a:off x="8907900" y="1990030"/>
            <a:ext cx="527733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82" name="Google Shape;182;p4"/>
          <p:cNvPicPr preferRelativeResize="0"/>
          <p:nvPr/>
        </p:nvPicPr>
        <p:blipFill rotWithShape="1">
          <a:blip r:embed="rId3">
            <a:alphaModFix/>
          </a:blip>
          <a:srcRect/>
          <a:stretch/>
        </p:blipFill>
        <p:spPr>
          <a:xfrm>
            <a:off x="6862276" y="1495811"/>
            <a:ext cx="4684290" cy="4075333"/>
          </a:xfrm>
          <a:prstGeom prst="roundRect">
            <a:avLst>
              <a:gd name="adj" fmla="val 16667"/>
            </a:avLst>
          </a:prstGeom>
          <a:noFill/>
          <a:ln>
            <a:noFill/>
          </a:ln>
        </p:spPr>
      </p:pic>
      <p:sp>
        <p:nvSpPr>
          <p:cNvPr id="183" name="Google Shape;183;p4"/>
          <p:cNvSpPr txBox="1"/>
          <p:nvPr/>
        </p:nvSpPr>
        <p:spPr>
          <a:xfrm>
            <a:off x="367663" y="1502141"/>
            <a:ext cx="6292800" cy="3948600"/>
          </a:xfrm>
          <a:prstGeom prst="rect">
            <a:avLst/>
          </a:prstGeom>
          <a:noFill/>
          <a:ln>
            <a:noFill/>
          </a:ln>
        </p:spPr>
        <p:txBody>
          <a:bodyPr spcFirstLastPara="1" wrap="square" lIns="91425" tIns="45700" rIns="91425" bIns="45700" anchor="t" anchorCtr="0">
            <a:noAutofit/>
          </a:bodyPr>
          <a:lstStyle/>
          <a:p>
            <a:pPr marL="285750" marR="0" lvl="0" indent="-228600" algn="l" rtl="0">
              <a:lnSpc>
                <a:spcPct val="90000"/>
              </a:lnSpc>
              <a:spcBef>
                <a:spcPts val="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A NAV has the same duties and responsibilities as the incumbent water company and are also regulated.</a:t>
            </a:r>
            <a:endParaRPr sz="2000" b="0" i="0" u="none" strike="noStrike" cap="none">
              <a:solidFill>
                <a:schemeClr val="dk1"/>
              </a:solidFill>
              <a:latin typeface="Arial"/>
              <a:ea typeface="Arial"/>
              <a:cs typeface="Arial"/>
              <a:sym typeface="Arial"/>
            </a:endParaRPr>
          </a:p>
          <a:p>
            <a:pPr marL="285750" marR="0" lvl="0" indent="-228600" algn="l" rtl="0">
              <a:lnSpc>
                <a:spcPct val="90000"/>
              </a:lnSpc>
              <a:spcBef>
                <a:spcPts val="56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The NAV will “own” the water network and will be responsible for the supply of potable water &amp; the removal of wastewater for the residents on your site.</a:t>
            </a:r>
            <a:endParaRPr sz="2000" b="0" i="0" u="none" strike="noStrike" cap="none">
              <a:solidFill>
                <a:schemeClr val="dk1"/>
              </a:solidFill>
              <a:latin typeface="Arial"/>
              <a:ea typeface="Arial"/>
              <a:cs typeface="Arial"/>
              <a:sym typeface="Arial"/>
            </a:endParaRPr>
          </a:p>
          <a:p>
            <a:pPr marL="285750" marR="0" lvl="0" indent="-228600" algn="l" rtl="0">
              <a:lnSpc>
                <a:spcPct val="90000"/>
              </a:lnSpc>
              <a:spcBef>
                <a:spcPts val="56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Adoption of the potable water networks.</a:t>
            </a:r>
            <a:endParaRPr sz="2000" b="0" i="0" u="none" strike="noStrike" cap="none">
              <a:solidFill>
                <a:schemeClr val="dk1"/>
              </a:solidFill>
              <a:latin typeface="Arial"/>
              <a:ea typeface="Arial"/>
              <a:cs typeface="Arial"/>
              <a:sym typeface="Arial"/>
            </a:endParaRPr>
          </a:p>
          <a:p>
            <a:pPr marL="285750" marR="0" lvl="0" indent="-228600" algn="l" rtl="0">
              <a:lnSpc>
                <a:spcPct val="90000"/>
              </a:lnSpc>
              <a:spcBef>
                <a:spcPts val="56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Adoption of foul and surface water infrastructure (constructed by the housebuilder) to agreed standards.</a:t>
            </a:r>
            <a:endParaRPr sz="2000" b="0" i="0" u="none" strike="noStrike" cap="none">
              <a:solidFill>
                <a:schemeClr val="dk1"/>
              </a:solidFill>
              <a:latin typeface="Arial"/>
              <a:ea typeface="Arial"/>
              <a:cs typeface="Arial"/>
              <a:sym typeface="Arial"/>
            </a:endParaRPr>
          </a:p>
          <a:p>
            <a:pPr marL="285750" marR="0" lvl="0" indent="-228600" algn="l" rtl="0">
              <a:lnSpc>
                <a:spcPct val="90000"/>
              </a:lnSpc>
              <a:spcBef>
                <a:spcPts val="56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Long-term ownership and operation of the water and wastewater network.</a:t>
            </a:r>
            <a:endParaRPr sz="2000" b="0" i="0" u="none" strike="noStrike" cap="none">
              <a:solidFill>
                <a:schemeClr val="dk1"/>
              </a:solidFill>
              <a:latin typeface="Arial"/>
              <a:ea typeface="Arial"/>
              <a:cs typeface="Arial"/>
              <a:sym typeface="Arial"/>
            </a:endParaRPr>
          </a:p>
          <a:p>
            <a:pPr marL="285750" marR="0" lvl="0" indent="-228600" algn="l" rtl="0">
              <a:lnSpc>
                <a:spcPct val="90000"/>
              </a:lnSpc>
              <a:spcBef>
                <a:spcPts val="560"/>
              </a:spcBef>
              <a:spcAft>
                <a:spcPts val="0"/>
              </a:spcAft>
              <a:buClr>
                <a:srgbClr val="253583"/>
              </a:buClr>
              <a:buSzPts val="1600"/>
              <a:buFont typeface="Arial"/>
              <a:buChar char="•"/>
            </a:pPr>
            <a:r>
              <a:rPr lang="en-GB" sz="2000" b="0" i="0" u="none" strike="noStrike" cap="none">
                <a:solidFill>
                  <a:schemeClr val="dk1"/>
                </a:solidFill>
                <a:latin typeface="Calibri"/>
                <a:ea typeface="Calibri"/>
                <a:cs typeface="Calibri"/>
                <a:sym typeface="Calibri"/>
              </a:rPr>
              <a:t>“All” customer supply services (including metering and billing) through the independent water company. residents on your site.</a:t>
            </a:r>
            <a:endParaRPr sz="2000" b="0" i="0" u="none" strike="noStrike" cap="none">
              <a:solidFill>
                <a:schemeClr val="dk1"/>
              </a:solidFill>
              <a:latin typeface="Arial"/>
              <a:ea typeface="Arial"/>
              <a:cs typeface="Arial"/>
              <a:sym typeface="Arial"/>
            </a:endParaRPr>
          </a:p>
        </p:txBody>
      </p:sp>
      <p:sp>
        <p:nvSpPr>
          <p:cNvPr id="184" name="Google Shape;184;p4"/>
          <p:cNvSpPr txBox="1"/>
          <p:nvPr/>
        </p:nvSpPr>
        <p:spPr>
          <a:xfrm>
            <a:off x="449570" y="-28197"/>
            <a:ext cx="5881488"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4000" b="1" i="0" u="sng" strike="noStrike" cap="none">
                <a:solidFill>
                  <a:srgbClr val="253583"/>
                </a:solidFill>
                <a:latin typeface="Calibri"/>
                <a:ea typeface="Calibri"/>
                <a:cs typeface="Calibri"/>
                <a:sym typeface="Calibri"/>
              </a:rPr>
              <a:t>The Role of the NAV</a:t>
            </a:r>
            <a:endParaRPr sz="4000" b="0" i="0" u="none" strike="noStrike" cap="none">
              <a:solidFill>
                <a:srgbClr val="25358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grpSp>
        <p:nvGrpSpPr>
          <p:cNvPr id="189" name="Google Shape;189;p5"/>
          <p:cNvGrpSpPr/>
          <p:nvPr/>
        </p:nvGrpSpPr>
        <p:grpSpPr>
          <a:xfrm>
            <a:off x="981747" y="1595390"/>
            <a:ext cx="10228505" cy="4199236"/>
            <a:chOff x="1325932" y="2293629"/>
            <a:chExt cx="9540134" cy="3942887"/>
          </a:xfrm>
        </p:grpSpPr>
        <p:sp>
          <p:nvSpPr>
            <p:cNvPr id="190" name="Google Shape;190;p5"/>
            <p:cNvSpPr/>
            <p:nvPr/>
          </p:nvSpPr>
          <p:spPr>
            <a:xfrm>
              <a:off x="4081397" y="3075089"/>
              <a:ext cx="635969" cy="65577"/>
            </a:xfrm>
            <a:custGeom>
              <a:avLst/>
              <a:gdLst/>
              <a:ahLst/>
              <a:cxnLst/>
              <a:rect l="l" t="t" r="r" b="b"/>
              <a:pathLst>
                <a:path w="603570" h="91440" extrusionOk="0">
                  <a:moveTo>
                    <a:pt x="0" y="45720"/>
                  </a:moveTo>
                  <a:lnTo>
                    <a:pt x="603570" y="45720"/>
                  </a:lnTo>
                </a:path>
              </a:pathLst>
            </a:custGeom>
            <a:noFill/>
            <a:ln w="28575" cap="flat" cmpd="sng">
              <a:solidFill>
                <a:srgbClr val="253583"/>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rgbClr val="FFFFFF"/>
                </a:solidFill>
                <a:latin typeface="Calibri"/>
                <a:ea typeface="Calibri"/>
                <a:cs typeface="Calibri"/>
                <a:sym typeface="Calibri"/>
              </a:endParaRPr>
            </a:p>
          </p:txBody>
        </p:sp>
        <p:sp>
          <p:nvSpPr>
            <p:cNvPr id="191" name="Google Shape;191;p5"/>
            <p:cNvSpPr/>
            <p:nvPr/>
          </p:nvSpPr>
          <p:spPr>
            <a:xfrm>
              <a:off x="1325932" y="2293629"/>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Calibri"/>
                  <a:ea typeface="Calibri"/>
                  <a:cs typeface="Calibri"/>
                  <a:sym typeface="Calibri"/>
                </a:rPr>
                <a:t>Initial checks . Application sent to OFWAT for checks of the application.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ctr" rtl="0">
                <a:lnSpc>
                  <a:spcPct val="90000"/>
                </a:lnSpc>
                <a:spcBef>
                  <a:spcPts val="560"/>
                </a:spcBef>
                <a:spcAft>
                  <a:spcPts val="0"/>
                </a:spcAft>
                <a:buClr>
                  <a:srgbClr val="000000"/>
                </a:buClr>
                <a:buSzPts val="1600"/>
                <a:buFont typeface="Arial"/>
                <a:buNone/>
              </a:pPr>
              <a:r>
                <a:rPr lang="en-GB" sz="1600" b="1" i="0" u="none" strike="noStrike" cap="none">
                  <a:solidFill>
                    <a:srgbClr val="FFFFFF"/>
                  </a:solidFill>
                  <a:latin typeface="Calibri"/>
                  <a:ea typeface="Calibri"/>
                  <a:cs typeface="Calibri"/>
                  <a:sym typeface="Calibri"/>
                </a:rPr>
                <a:t>Up to 5 days</a:t>
              </a:r>
              <a:endParaRPr sz="1600" b="1" i="0" u="none" strike="noStrike" cap="none">
                <a:solidFill>
                  <a:srgbClr val="FFFFFF"/>
                </a:solidFill>
                <a:latin typeface="Calibri"/>
                <a:ea typeface="Calibri"/>
                <a:cs typeface="Calibri"/>
                <a:sym typeface="Calibri"/>
              </a:endParaRPr>
            </a:p>
          </p:txBody>
        </p:sp>
        <p:sp>
          <p:nvSpPr>
            <p:cNvPr id="192" name="Google Shape;192;p5"/>
            <p:cNvSpPr/>
            <p:nvPr/>
          </p:nvSpPr>
          <p:spPr>
            <a:xfrm>
              <a:off x="4717367" y="2293629"/>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rgbClr val="FFFFFF"/>
                </a:solidFill>
                <a:latin typeface="Calibri"/>
                <a:ea typeface="Calibri"/>
                <a:cs typeface="Calibri"/>
                <a:sym typeface="Calibri"/>
              </a:endParaRPr>
            </a:p>
            <a:p>
              <a:pPr marL="0" marR="0" lvl="0" indent="0" algn="ctr" rtl="0">
                <a:lnSpc>
                  <a:spcPct val="90000"/>
                </a:lnSpc>
                <a:spcBef>
                  <a:spcPts val="56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Assessment and recommendation to the decision maker to consult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GB" sz="1600" b="0" i="0" u="none" strike="noStrike" cap="none">
                  <a:solidFill>
                    <a:srgbClr val="FFFFFF"/>
                  </a:solidFill>
                  <a:latin typeface="Calibri"/>
                  <a:ea typeface="Calibri"/>
                  <a:cs typeface="Calibri"/>
                  <a:sym typeface="Calibri"/>
                </a:rPr>
                <a:t>OFWAT carry out detailed assessment of the application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r>
                <a:rPr lang="en-GB" sz="1600" b="1" i="0" u="none" strike="noStrike" cap="none">
                  <a:solidFill>
                    <a:srgbClr val="FFFFFF"/>
                  </a:solidFill>
                  <a:latin typeface="Calibri"/>
                  <a:ea typeface="Calibri"/>
                  <a:cs typeface="Calibri"/>
                  <a:sym typeface="Calibri"/>
                </a:rPr>
                <a:t>Up to 45 days</a:t>
              </a:r>
              <a:endParaRPr sz="1400" b="1"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Calibri"/>
                <a:buNone/>
              </a:pPr>
              <a:endParaRPr sz="1600" b="0" i="0" u="none" strike="noStrike" cap="none">
                <a:solidFill>
                  <a:srgbClr val="FFFFFF"/>
                </a:solidFill>
                <a:latin typeface="Calibri"/>
                <a:ea typeface="Calibri"/>
                <a:cs typeface="Calibri"/>
                <a:sym typeface="Calibri"/>
              </a:endParaRPr>
            </a:p>
          </p:txBody>
        </p:sp>
        <p:sp>
          <p:nvSpPr>
            <p:cNvPr id="193" name="Google Shape;193;p5"/>
            <p:cNvSpPr/>
            <p:nvPr/>
          </p:nvSpPr>
          <p:spPr>
            <a:xfrm>
              <a:off x="2704564" y="3727579"/>
              <a:ext cx="6785113" cy="822179"/>
            </a:xfrm>
            <a:custGeom>
              <a:avLst/>
              <a:gdLst/>
              <a:ahLst/>
              <a:cxnLst/>
              <a:rect l="l" t="t" r="r" b="b"/>
              <a:pathLst>
                <a:path w="6782870" h="603570" extrusionOk="0">
                  <a:moveTo>
                    <a:pt x="6782870" y="0"/>
                  </a:moveTo>
                  <a:lnTo>
                    <a:pt x="6782870" y="318885"/>
                  </a:lnTo>
                  <a:lnTo>
                    <a:pt x="0" y="318885"/>
                  </a:lnTo>
                  <a:lnTo>
                    <a:pt x="0" y="603570"/>
                  </a:lnTo>
                </a:path>
              </a:pathLst>
            </a:custGeom>
            <a:noFill/>
            <a:ln w="28575" cap="flat" cmpd="sng">
              <a:solidFill>
                <a:srgbClr val="253583"/>
              </a:solidFill>
              <a:prstDash val="solid"/>
              <a:miter lim="800000"/>
              <a:headEnd type="none" w="sm" len="sm"/>
              <a:tailEnd type="stealth" w="med" len="med"/>
            </a:ln>
          </p:spPr>
          <p:txBody>
            <a:bodyPr spcFirstLastPara="1" wrap="square" lIns="3233800" tIns="298600" rIns="3233800" bIns="29860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rgbClr val="FFFFFF"/>
                </a:solidFill>
                <a:latin typeface="Calibri"/>
                <a:ea typeface="Calibri"/>
                <a:cs typeface="Calibri"/>
                <a:sym typeface="Calibri"/>
              </a:endParaRPr>
            </a:p>
          </p:txBody>
        </p:sp>
        <p:sp>
          <p:nvSpPr>
            <p:cNvPr id="194" name="Google Shape;194;p5"/>
            <p:cNvSpPr/>
            <p:nvPr/>
          </p:nvSpPr>
          <p:spPr>
            <a:xfrm>
              <a:off x="8108802" y="2293629"/>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Calibri"/>
                  <a:ea typeface="Calibri"/>
                  <a:cs typeface="Calibri"/>
                  <a:sym typeface="Calibri"/>
                </a:rPr>
                <a:t>Public consultation on the proposal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ctr" rtl="0">
                <a:lnSpc>
                  <a:spcPct val="90000"/>
                </a:lnSpc>
                <a:spcBef>
                  <a:spcPts val="560"/>
                </a:spcBef>
                <a:spcAft>
                  <a:spcPts val="0"/>
                </a:spcAft>
                <a:buClr>
                  <a:srgbClr val="000000"/>
                </a:buClr>
                <a:buSzPts val="1600"/>
                <a:buFont typeface="Arial"/>
                <a:buNone/>
              </a:pPr>
              <a:r>
                <a:rPr lang="en-GB" sz="1600" b="1" i="0" u="none" strike="noStrike" cap="none">
                  <a:solidFill>
                    <a:srgbClr val="FFFFFF"/>
                  </a:solidFill>
                  <a:latin typeface="Calibri"/>
                  <a:ea typeface="Calibri"/>
                  <a:cs typeface="Calibri"/>
                  <a:sym typeface="Calibri"/>
                </a:rPr>
                <a:t>28 days</a:t>
              </a:r>
              <a:endParaRPr sz="1600" b="1" i="0" u="none" strike="noStrike" cap="none">
                <a:solidFill>
                  <a:srgbClr val="FFFFFF"/>
                </a:solidFill>
                <a:latin typeface="Calibri"/>
                <a:ea typeface="Calibri"/>
                <a:cs typeface="Calibri"/>
                <a:sym typeface="Calibri"/>
              </a:endParaRPr>
            </a:p>
          </p:txBody>
        </p:sp>
        <p:sp>
          <p:nvSpPr>
            <p:cNvPr id="195" name="Google Shape;195;p5"/>
            <p:cNvSpPr/>
            <p:nvPr/>
          </p:nvSpPr>
          <p:spPr>
            <a:xfrm>
              <a:off x="1325932" y="4582158"/>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Final decision.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OFWAT considers consultation responses and makes decision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dk1"/>
                </a:buClr>
                <a:buSzPts val="1600"/>
                <a:buFont typeface="Calibri"/>
                <a:buNone/>
              </a:pPr>
              <a:endParaRPr sz="1600" b="0" i="0" u="none" strike="noStrike" cap="none">
                <a:solidFill>
                  <a:srgbClr val="FFFFFF"/>
                </a:solidFill>
                <a:latin typeface="Calibri"/>
                <a:ea typeface="Calibri"/>
                <a:cs typeface="Calibri"/>
                <a:sym typeface="Calibri"/>
              </a:endParaRPr>
            </a:p>
            <a:p>
              <a:pPr marL="0" marR="0" lvl="0" indent="0" algn="ctr" rtl="0">
                <a:lnSpc>
                  <a:spcPct val="90000"/>
                </a:lnSpc>
                <a:spcBef>
                  <a:spcPts val="560"/>
                </a:spcBef>
                <a:spcAft>
                  <a:spcPts val="0"/>
                </a:spcAft>
                <a:buClr>
                  <a:srgbClr val="FFFFFF"/>
                </a:buClr>
                <a:buSzPts val="1600"/>
                <a:buFont typeface="Calibri"/>
                <a:buNone/>
              </a:pPr>
              <a:r>
                <a:rPr lang="en-GB" sz="1600" b="1" i="0" u="none" strike="noStrike" cap="none">
                  <a:solidFill>
                    <a:srgbClr val="FFFFFF"/>
                  </a:solidFill>
                  <a:latin typeface="Calibri"/>
                  <a:ea typeface="Calibri"/>
                  <a:cs typeface="Calibri"/>
                  <a:sym typeface="Calibri"/>
                </a:rPr>
                <a:t>7 Days</a:t>
              </a:r>
              <a:endParaRPr sz="1600" b="1" i="0" u="none" strike="noStrike" cap="none">
                <a:solidFill>
                  <a:srgbClr val="FFFFFF"/>
                </a:solidFill>
                <a:latin typeface="Calibri"/>
                <a:ea typeface="Calibri"/>
                <a:cs typeface="Calibri"/>
                <a:sym typeface="Calibri"/>
              </a:endParaRPr>
            </a:p>
          </p:txBody>
        </p:sp>
        <p:sp>
          <p:nvSpPr>
            <p:cNvPr id="196" name="Google Shape;196;p5"/>
            <p:cNvSpPr/>
            <p:nvPr/>
          </p:nvSpPr>
          <p:spPr>
            <a:xfrm>
              <a:off x="4717367" y="4582158"/>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FFFFFF"/>
                  </a:solidFill>
                  <a:latin typeface="Calibri"/>
                  <a:ea typeface="Calibri"/>
                  <a:cs typeface="Calibri"/>
                  <a:sym typeface="Calibri"/>
                </a:rPr>
                <a:t>NAV is granted.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ctr" rtl="0">
                <a:lnSpc>
                  <a:spcPct val="90000"/>
                </a:lnSpc>
                <a:spcBef>
                  <a:spcPts val="560"/>
                </a:spcBef>
                <a:spcAft>
                  <a:spcPts val="0"/>
                </a:spcAft>
                <a:buClr>
                  <a:srgbClr val="000000"/>
                </a:buClr>
                <a:buSzPts val="1800"/>
                <a:buFont typeface="Arial"/>
                <a:buNone/>
              </a:pPr>
              <a:r>
                <a:rPr lang="en-GB" sz="1800" b="1" i="0" u="none" strike="noStrike" cap="none">
                  <a:solidFill>
                    <a:srgbClr val="FFFFFF"/>
                  </a:solidFill>
                  <a:latin typeface="Calibri"/>
                  <a:ea typeface="Calibri"/>
                  <a:cs typeface="Calibri"/>
                  <a:sym typeface="Calibri"/>
                </a:rPr>
                <a:t>Total 85 days </a:t>
              </a:r>
              <a:endParaRPr sz="1800" b="1" i="0" u="none" strike="noStrike" cap="none">
                <a:solidFill>
                  <a:srgbClr val="FFFFFF"/>
                </a:solidFill>
                <a:latin typeface="Calibri"/>
                <a:ea typeface="Calibri"/>
                <a:cs typeface="Calibri"/>
                <a:sym typeface="Calibri"/>
              </a:endParaRPr>
            </a:p>
          </p:txBody>
        </p:sp>
        <p:sp>
          <p:nvSpPr>
            <p:cNvPr id="197" name="Google Shape;197;p5"/>
            <p:cNvSpPr/>
            <p:nvPr/>
          </p:nvSpPr>
          <p:spPr>
            <a:xfrm>
              <a:off x="8108802" y="4582158"/>
              <a:ext cx="2757264" cy="1654358"/>
            </a:xfrm>
            <a:prstGeom prst="roundRect">
              <a:avLst>
                <a:gd name="adj" fmla="val 16667"/>
              </a:avLst>
            </a:prstGeom>
            <a:solidFill>
              <a:srgbClr val="253583"/>
            </a:solidFill>
            <a:ln w="28575" cap="flat" cmpd="sng">
              <a:solidFill>
                <a:srgbClr val="253583"/>
              </a:solidFill>
              <a:prstDash val="solid"/>
              <a:miter lim="800000"/>
              <a:headEnd type="none" w="sm" len="sm"/>
              <a:tailEnd type="none" w="sm" len="sm"/>
            </a:ln>
          </p:spPr>
          <p:txBody>
            <a:bodyPr spcFirstLastPara="1" wrap="square" lIns="135100" tIns="141800" rIns="135100" bIns="14180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Note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GB" sz="1600" b="0" i="0" u="none" strike="noStrike" cap="none">
                  <a:solidFill>
                    <a:srgbClr val="FFFFFF"/>
                  </a:solidFill>
                  <a:latin typeface="Calibri"/>
                  <a:ea typeface="Calibri"/>
                  <a:cs typeface="Calibri"/>
                  <a:sym typeface="Calibri"/>
                </a:rPr>
                <a:t>NAVs are working behind the scenes to reduce the days to a more favourable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GB" sz="1600" b="1" i="0" u="none" strike="noStrike" cap="none">
                  <a:solidFill>
                    <a:srgbClr val="FFFFFF"/>
                  </a:solidFill>
                  <a:latin typeface="Calibri"/>
                  <a:ea typeface="Calibri"/>
                  <a:cs typeface="Calibri"/>
                  <a:sym typeface="Calibri"/>
                </a:rPr>
                <a:t>55 days</a:t>
              </a:r>
              <a:endParaRPr sz="1600" b="1" i="0" u="none" strike="noStrike" cap="none">
                <a:solidFill>
                  <a:srgbClr val="FFFFFF"/>
                </a:solidFill>
                <a:latin typeface="Calibri"/>
                <a:ea typeface="Calibri"/>
                <a:cs typeface="Calibri"/>
                <a:sym typeface="Calibri"/>
              </a:endParaRPr>
            </a:p>
          </p:txBody>
        </p:sp>
      </p:grpSp>
      <p:sp>
        <p:nvSpPr>
          <p:cNvPr id="198" name="Google Shape;198;p5"/>
          <p:cNvSpPr/>
          <p:nvPr/>
        </p:nvSpPr>
        <p:spPr>
          <a:xfrm>
            <a:off x="7552585" y="2357001"/>
            <a:ext cx="686305" cy="45719"/>
          </a:xfrm>
          <a:custGeom>
            <a:avLst/>
            <a:gdLst/>
            <a:ahLst/>
            <a:cxnLst/>
            <a:rect l="l" t="t" r="r" b="b"/>
            <a:pathLst>
              <a:path w="603570" h="91440" extrusionOk="0">
                <a:moveTo>
                  <a:pt x="0" y="45720"/>
                </a:moveTo>
                <a:lnTo>
                  <a:pt x="603570" y="45720"/>
                </a:lnTo>
              </a:path>
            </a:pathLst>
          </a:custGeom>
          <a:noFill/>
          <a:ln w="28575" cap="flat" cmpd="sng">
            <a:solidFill>
              <a:srgbClr val="253583"/>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rgbClr val="FFFFFF"/>
              </a:solidFill>
              <a:latin typeface="Calibri"/>
              <a:ea typeface="Calibri"/>
              <a:cs typeface="Calibri"/>
              <a:sym typeface="Calibri"/>
            </a:endParaRPr>
          </a:p>
        </p:txBody>
      </p:sp>
      <p:sp>
        <p:nvSpPr>
          <p:cNvPr id="199" name="Google Shape;199;p5"/>
          <p:cNvSpPr/>
          <p:nvPr/>
        </p:nvSpPr>
        <p:spPr>
          <a:xfrm>
            <a:off x="3931586" y="4837654"/>
            <a:ext cx="686305" cy="45719"/>
          </a:xfrm>
          <a:custGeom>
            <a:avLst/>
            <a:gdLst/>
            <a:ahLst/>
            <a:cxnLst/>
            <a:rect l="l" t="t" r="r" b="b"/>
            <a:pathLst>
              <a:path w="603570" h="91440" extrusionOk="0">
                <a:moveTo>
                  <a:pt x="0" y="45720"/>
                </a:moveTo>
                <a:lnTo>
                  <a:pt x="603570" y="45720"/>
                </a:lnTo>
              </a:path>
            </a:pathLst>
          </a:custGeom>
          <a:noFill/>
          <a:ln w="28575" cap="flat" cmpd="sng">
            <a:solidFill>
              <a:srgbClr val="253583"/>
            </a:solidFill>
            <a:prstDash val="solid"/>
            <a:miter lim="800000"/>
            <a:headEnd type="none" w="sm" len="sm"/>
            <a:tailEnd type="stealth" w="med" len="med"/>
          </a:ln>
        </p:spPr>
        <p:txBody>
          <a:bodyPr spcFirstLastPara="1" wrap="square" lIns="298625" tIns="42525" rIns="298625" bIns="4255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rgbClr val="FFFFFF"/>
              </a:solidFill>
              <a:latin typeface="Calibri"/>
              <a:ea typeface="Calibri"/>
              <a:cs typeface="Calibri"/>
              <a:sym typeface="Calibri"/>
            </a:endParaRPr>
          </a:p>
        </p:txBody>
      </p:sp>
      <p:sp>
        <p:nvSpPr>
          <p:cNvPr id="200" name="Google Shape;200;p5"/>
          <p:cNvSpPr txBox="1"/>
          <p:nvPr/>
        </p:nvSpPr>
        <p:spPr>
          <a:xfrm>
            <a:off x="449570" y="-28197"/>
            <a:ext cx="5284803"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1" i="0" u="sng" strike="noStrike" cap="none">
                <a:solidFill>
                  <a:srgbClr val="253583"/>
                </a:solidFill>
                <a:latin typeface="Calibri"/>
                <a:ea typeface="Calibri"/>
                <a:cs typeface="Calibri"/>
                <a:sym typeface="Calibri"/>
              </a:rPr>
              <a:t>NAV Process Timeline</a:t>
            </a:r>
            <a:endParaRPr sz="1400" b="0" i="0" u="none" strike="noStrike" cap="none">
              <a:solidFill>
                <a:srgbClr val="25358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6"/>
          <p:cNvSpPr txBox="1"/>
          <p:nvPr/>
        </p:nvSpPr>
        <p:spPr>
          <a:xfrm>
            <a:off x="5249143" y="781691"/>
            <a:ext cx="6611666" cy="1325563"/>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00000"/>
              </a:buClr>
              <a:buSzPts val="4400"/>
              <a:buFont typeface="Arial"/>
              <a:buNone/>
            </a:pPr>
            <a:r>
              <a:rPr lang="en-GB" sz="4400" b="1" i="0" u="sng" strike="noStrike" cap="none">
                <a:solidFill>
                  <a:srgbClr val="253583"/>
                </a:solidFill>
                <a:latin typeface="Calibri"/>
                <a:ea typeface="Calibri"/>
                <a:cs typeface="Calibri"/>
                <a:sym typeface="Calibri"/>
              </a:rPr>
              <a:t>Benefits of working</a:t>
            </a:r>
            <a:endParaRPr sz="1400" b="0" i="0" u="none" strike="noStrike" cap="none">
              <a:solidFill>
                <a:srgbClr val="253583"/>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4400"/>
              <a:buFont typeface="Arial"/>
              <a:buNone/>
            </a:pPr>
            <a:r>
              <a:rPr lang="en-GB" sz="4400" b="1" i="0" u="sng" strike="noStrike" cap="none">
                <a:solidFill>
                  <a:srgbClr val="253583"/>
                </a:solidFill>
                <a:latin typeface="Calibri"/>
                <a:ea typeface="Calibri"/>
                <a:cs typeface="Calibri"/>
                <a:sym typeface="Calibri"/>
              </a:rPr>
              <a:t>with a NAV</a:t>
            </a:r>
            <a:endParaRPr sz="1400" b="0" i="0" u="none" strike="noStrike" cap="none">
              <a:solidFill>
                <a:srgbClr val="253583"/>
              </a:solidFill>
              <a:latin typeface="Arial"/>
              <a:ea typeface="Arial"/>
              <a:cs typeface="Arial"/>
              <a:sym typeface="Arial"/>
            </a:endParaRPr>
          </a:p>
        </p:txBody>
      </p:sp>
      <p:pic>
        <p:nvPicPr>
          <p:cNvPr id="206" name="Google Shape;206;p6" descr="Businessman thumbs up"/>
          <p:cNvPicPr preferRelativeResize="0"/>
          <p:nvPr/>
        </p:nvPicPr>
        <p:blipFill rotWithShape="1">
          <a:blip r:embed="rId3">
            <a:alphaModFix/>
          </a:blip>
          <a:srcRect/>
          <a:stretch/>
        </p:blipFill>
        <p:spPr>
          <a:xfrm>
            <a:off x="1625684" y="781691"/>
            <a:ext cx="1489476" cy="4548016"/>
          </a:xfrm>
          <a:prstGeom prst="rect">
            <a:avLst/>
          </a:prstGeom>
          <a:noFill/>
          <a:ln>
            <a:noFill/>
          </a:ln>
        </p:spPr>
      </p:pic>
      <p:grpSp>
        <p:nvGrpSpPr>
          <p:cNvPr id="207" name="Google Shape;207;p6"/>
          <p:cNvGrpSpPr/>
          <p:nvPr/>
        </p:nvGrpSpPr>
        <p:grpSpPr>
          <a:xfrm>
            <a:off x="5249143" y="2461879"/>
            <a:ext cx="6382656" cy="3178576"/>
            <a:chOff x="0" y="1553"/>
            <a:chExt cx="6382656" cy="3178576"/>
          </a:xfrm>
        </p:grpSpPr>
        <p:cxnSp>
          <p:nvCxnSpPr>
            <p:cNvPr id="208" name="Google Shape;208;p6"/>
            <p:cNvCxnSpPr/>
            <p:nvPr/>
          </p:nvCxnSpPr>
          <p:spPr>
            <a:xfrm>
              <a:off x="0" y="1553"/>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09" name="Google Shape;209;p6"/>
            <p:cNvSpPr/>
            <p:nvPr/>
          </p:nvSpPr>
          <p:spPr>
            <a:xfrm>
              <a:off x="0" y="1553"/>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0" name="Google Shape;210;p6"/>
            <p:cNvSpPr txBox="1"/>
            <p:nvPr/>
          </p:nvSpPr>
          <p:spPr>
            <a:xfrm>
              <a:off x="0" y="1553"/>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dirty="0">
                  <a:solidFill>
                    <a:schemeClr val="dk1"/>
                  </a:solidFill>
                  <a:latin typeface="Calibri"/>
                  <a:ea typeface="Calibri"/>
                  <a:cs typeface="Calibri"/>
                  <a:sym typeface="Calibri"/>
                </a:rPr>
                <a:t>Substantial Commercial benefits over and above that of the incumbent water company</a:t>
              </a:r>
              <a:endParaRPr sz="1300" b="0" i="0" u="none" strike="noStrike" cap="none" dirty="0">
                <a:solidFill>
                  <a:schemeClr val="dk1"/>
                </a:solidFill>
                <a:latin typeface="Calibri"/>
                <a:ea typeface="Calibri"/>
                <a:cs typeface="Calibri"/>
                <a:sym typeface="Calibri"/>
              </a:endParaRPr>
            </a:p>
          </p:txBody>
        </p:sp>
        <p:cxnSp>
          <p:nvCxnSpPr>
            <p:cNvPr id="211" name="Google Shape;211;p6"/>
            <p:cNvCxnSpPr/>
            <p:nvPr/>
          </p:nvCxnSpPr>
          <p:spPr>
            <a:xfrm>
              <a:off x="0" y="290515"/>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12" name="Google Shape;212;p6"/>
            <p:cNvSpPr/>
            <p:nvPr/>
          </p:nvSpPr>
          <p:spPr>
            <a:xfrm>
              <a:off x="0" y="290515"/>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3" name="Google Shape;213;p6"/>
            <p:cNvSpPr txBox="1"/>
            <p:nvPr/>
          </p:nvSpPr>
          <p:spPr>
            <a:xfrm>
              <a:off x="0" y="290515"/>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More flexible approach ( possible use of plastic pipes and other modern solutions)</a:t>
              </a:r>
              <a:endParaRPr sz="1300" b="0" i="0" u="none" strike="noStrike" cap="none">
                <a:solidFill>
                  <a:schemeClr val="dk1"/>
                </a:solidFill>
                <a:latin typeface="Calibri"/>
                <a:ea typeface="Calibri"/>
                <a:cs typeface="Calibri"/>
                <a:sym typeface="Calibri"/>
              </a:endParaRPr>
            </a:p>
          </p:txBody>
        </p:sp>
        <p:cxnSp>
          <p:nvCxnSpPr>
            <p:cNvPr id="214" name="Google Shape;214;p6"/>
            <p:cNvCxnSpPr/>
            <p:nvPr/>
          </p:nvCxnSpPr>
          <p:spPr>
            <a:xfrm>
              <a:off x="0" y="579476"/>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15" name="Google Shape;215;p6"/>
            <p:cNvSpPr/>
            <p:nvPr/>
          </p:nvSpPr>
          <p:spPr>
            <a:xfrm>
              <a:off x="0" y="579476"/>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6" name="Google Shape;216;p6"/>
            <p:cNvSpPr txBox="1"/>
            <p:nvPr/>
          </p:nvSpPr>
          <p:spPr>
            <a:xfrm>
              <a:off x="0" y="579476"/>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No Bonds required</a:t>
              </a:r>
              <a:endParaRPr sz="1300" b="0" i="0" u="none" strike="noStrike" cap="none">
                <a:solidFill>
                  <a:schemeClr val="dk1"/>
                </a:solidFill>
                <a:latin typeface="Calibri"/>
                <a:ea typeface="Calibri"/>
                <a:cs typeface="Calibri"/>
                <a:sym typeface="Calibri"/>
              </a:endParaRPr>
            </a:p>
          </p:txBody>
        </p:sp>
        <p:cxnSp>
          <p:nvCxnSpPr>
            <p:cNvPr id="217" name="Google Shape;217;p6"/>
            <p:cNvCxnSpPr/>
            <p:nvPr/>
          </p:nvCxnSpPr>
          <p:spPr>
            <a:xfrm>
              <a:off x="0" y="868438"/>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18" name="Google Shape;218;p6"/>
            <p:cNvSpPr/>
            <p:nvPr/>
          </p:nvSpPr>
          <p:spPr>
            <a:xfrm>
              <a:off x="0" y="868438"/>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9" name="Google Shape;219;p6"/>
            <p:cNvSpPr txBox="1"/>
            <p:nvPr/>
          </p:nvSpPr>
          <p:spPr>
            <a:xfrm>
              <a:off x="0" y="868438"/>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No inspections fees</a:t>
              </a:r>
              <a:endParaRPr sz="1300" b="0" i="0" u="none" strike="noStrike" cap="none">
                <a:solidFill>
                  <a:schemeClr val="dk1"/>
                </a:solidFill>
                <a:latin typeface="Calibri"/>
                <a:ea typeface="Calibri"/>
                <a:cs typeface="Calibri"/>
                <a:sym typeface="Calibri"/>
              </a:endParaRPr>
            </a:p>
          </p:txBody>
        </p:sp>
        <p:cxnSp>
          <p:nvCxnSpPr>
            <p:cNvPr id="220" name="Google Shape;220;p6"/>
            <p:cNvCxnSpPr/>
            <p:nvPr/>
          </p:nvCxnSpPr>
          <p:spPr>
            <a:xfrm>
              <a:off x="0" y="1157399"/>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21" name="Google Shape;221;p6"/>
            <p:cNvSpPr/>
            <p:nvPr/>
          </p:nvSpPr>
          <p:spPr>
            <a:xfrm>
              <a:off x="0" y="1157399"/>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2" name="Google Shape;222;p6"/>
            <p:cNvSpPr txBox="1"/>
            <p:nvPr/>
          </p:nvSpPr>
          <p:spPr>
            <a:xfrm>
              <a:off x="0" y="1157399"/>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No fees for the adoption process</a:t>
              </a:r>
              <a:endParaRPr sz="1300" b="0" i="0" u="none" strike="noStrike" cap="none">
                <a:solidFill>
                  <a:schemeClr val="dk1"/>
                </a:solidFill>
                <a:latin typeface="Calibri"/>
                <a:ea typeface="Calibri"/>
                <a:cs typeface="Calibri"/>
                <a:sym typeface="Calibri"/>
              </a:endParaRPr>
            </a:p>
          </p:txBody>
        </p:sp>
        <p:cxnSp>
          <p:nvCxnSpPr>
            <p:cNvPr id="223" name="Google Shape;223;p6"/>
            <p:cNvCxnSpPr/>
            <p:nvPr/>
          </p:nvCxnSpPr>
          <p:spPr>
            <a:xfrm>
              <a:off x="0" y="1446361"/>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24" name="Google Shape;224;p6"/>
            <p:cNvSpPr/>
            <p:nvPr/>
          </p:nvSpPr>
          <p:spPr>
            <a:xfrm>
              <a:off x="0" y="1446361"/>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5" name="Google Shape;225;p6"/>
            <p:cNvSpPr txBox="1"/>
            <p:nvPr/>
          </p:nvSpPr>
          <p:spPr>
            <a:xfrm>
              <a:off x="0" y="1446361"/>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No fees for  Pump station approval</a:t>
              </a:r>
              <a:endParaRPr sz="1300" b="0" i="0" u="none" strike="noStrike" cap="none">
                <a:solidFill>
                  <a:schemeClr val="dk1"/>
                </a:solidFill>
                <a:latin typeface="Calibri"/>
                <a:ea typeface="Calibri"/>
                <a:cs typeface="Calibri"/>
                <a:sym typeface="Calibri"/>
              </a:endParaRPr>
            </a:p>
          </p:txBody>
        </p:sp>
        <p:cxnSp>
          <p:nvCxnSpPr>
            <p:cNvPr id="226" name="Google Shape;226;p6"/>
            <p:cNvCxnSpPr/>
            <p:nvPr/>
          </p:nvCxnSpPr>
          <p:spPr>
            <a:xfrm>
              <a:off x="0" y="1735322"/>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27" name="Google Shape;227;p6"/>
            <p:cNvSpPr/>
            <p:nvPr/>
          </p:nvSpPr>
          <p:spPr>
            <a:xfrm>
              <a:off x="0" y="1735322"/>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8" name="Google Shape;228;p6"/>
            <p:cNvSpPr txBox="1"/>
            <p:nvPr/>
          </p:nvSpPr>
          <p:spPr>
            <a:xfrm>
              <a:off x="0" y="1735322"/>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Will adopt “SuDS” (including head walls/ fences and surrounding landscape</a:t>
              </a:r>
              <a:endParaRPr sz="1300" b="0" i="0" u="none" strike="noStrike" cap="none">
                <a:solidFill>
                  <a:schemeClr val="dk1"/>
                </a:solidFill>
                <a:latin typeface="Calibri"/>
                <a:ea typeface="Calibri"/>
                <a:cs typeface="Calibri"/>
                <a:sym typeface="Calibri"/>
              </a:endParaRPr>
            </a:p>
          </p:txBody>
        </p:sp>
        <p:cxnSp>
          <p:nvCxnSpPr>
            <p:cNvPr id="229" name="Google Shape;229;p6"/>
            <p:cNvCxnSpPr/>
            <p:nvPr/>
          </p:nvCxnSpPr>
          <p:spPr>
            <a:xfrm>
              <a:off x="0" y="2024284"/>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30" name="Google Shape;230;p6"/>
            <p:cNvSpPr/>
            <p:nvPr/>
          </p:nvSpPr>
          <p:spPr>
            <a:xfrm>
              <a:off x="0" y="2024284"/>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1" name="Google Shape;231;p6"/>
            <p:cNvSpPr txBox="1"/>
            <p:nvPr/>
          </p:nvSpPr>
          <p:spPr>
            <a:xfrm>
              <a:off x="0" y="2024284"/>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Technical approval in 15 days</a:t>
              </a:r>
              <a:endParaRPr sz="1300" b="0" i="0" u="none" strike="noStrike" cap="none">
                <a:solidFill>
                  <a:schemeClr val="dk1"/>
                </a:solidFill>
                <a:latin typeface="Calibri"/>
                <a:ea typeface="Calibri"/>
                <a:cs typeface="Calibri"/>
                <a:sym typeface="Calibri"/>
              </a:endParaRPr>
            </a:p>
          </p:txBody>
        </p:sp>
        <p:cxnSp>
          <p:nvCxnSpPr>
            <p:cNvPr id="232" name="Google Shape;232;p6"/>
            <p:cNvCxnSpPr/>
            <p:nvPr/>
          </p:nvCxnSpPr>
          <p:spPr>
            <a:xfrm>
              <a:off x="0" y="2313245"/>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33" name="Google Shape;233;p6"/>
            <p:cNvSpPr/>
            <p:nvPr/>
          </p:nvSpPr>
          <p:spPr>
            <a:xfrm>
              <a:off x="0" y="2313245"/>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4" name="Google Shape;234;p6"/>
            <p:cNvSpPr txBox="1"/>
            <p:nvPr/>
          </p:nvSpPr>
          <p:spPr>
            <a:xfrm>
              <a:off x="0" y="2313245"/>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Phased adoptions</a:t>
              </a:r>
              <a:endParaRPr sz="1400" b="0" i="0" u="none" strike="noStrike" cap="none">
                <a:solidFill>
                  <a:schemeClr val="dk1"/>
                </a:solidFill>
                <a:latin typeface="Arial"/>
                <a:ea typeface="Arial"/>
                <a:cs typeface="Arial"/>
                <a:sym typeface="Arial"/>
              </a:endParaRPr>
            </a:p>
          </p:txBody>
        </p:sp>
        <p:cxnSp>
          <p:nvCxnSpPr>
            <p:cNvPr id="235" name="Google Shape;235;p6"/>
            <p:cNvCxnSpPr/>
            <p:nvPr/>
          </p:nvCxnSpPr>
          <p:spPr>
            <a:xfrm>
              <a:off x="0" y="2602207"/>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36" name="Google Shape;236;p6"/>
            <p:cNvSpPr/>
            <p:nvPr/>
          </p:nvSpPr>
          <p:spPr>
            <a:xfrm>
              <a:off x="0" y="2602207"/>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7" name="Google Shape;237;p6"/>
            <p:cNvSpPr txBox="1"/>
            <p:nvPr/>
          </p:nvSpPr>
          <p:spPr>
            <a:xfrm>
              <a:off x="0" y="2602207"/>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Will assess a development from 40 plots upwards (charges “may” apply  with some NAV’s)</a:t>
              </a:r>
              <a:endParaRPr sz="1400" b="0" i="0" u="none" strike="noStrike" cap="none">
                <a:solidFill>
                  <a:schemeClr val="dk1"/>
                </a:solidFill>
                <a:latin typeface="Arial"/>
                <a:ea typeface="Arial"/>
                <a:cs typeface="Arial"/>
                <a:sym typeface="Arial"/>
              </a:endParaRPr>
            </a:p>
          </p:txBody>
        </p:sp>
        <p:cxnSp>
          <p:nvCxnSpPr>
            <p:cNvPr id="238" name="Google Shape;238;p6"/>
            <p:cNvCxnSpPr/>
            <p:nvPr/>
          </p:nvCxnSpPr>
          <p:spPr>
            <a:xfrm>
              <a:off x="0" y="2891168"/>
              <a:ext cx="6382656"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239" name="Google Shape;239;p6"/>
            <p:cNvSpPr/>
            <p:nvPr/>
          </p:nvSpPr>
          <p:spPr>
            <a:xfrm>
              <a:off x="0" y="2891168"/>
              <a:ext cx="6382656" cy="2889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0" name="Google Shape;240;p6"/>
            <p:cNvSpPr txBox="1"/>
            <p:nvPr/>
          </p:nvSpPr>
          <p:spPr>
            <a:xfrm>
              <a:off x="0" y="2891168"/>
              <a:ext cx="6382656" cy="288961"/>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lt1"/>
                </a:buClr>
                <a:buSzPts val="1300"/>
                <a:buFont typeface="Calibri"/>
                <a:buNone/>
              </a:pPr>
              <a:r>
                <a:rPr lang="en-GB" sz="1300" b="0" i="0" u="none" strike="noStrike" cap="none">
                  <a:solidFill>
                    <a:schemeClr val="dk1"/>
                  </a:solidFill>
                  <a:latin typeface="Calibri"/>
                  <a:ea typeface="Calibri"/>
                  <a:cs typeface="Calibri"/>
                  <a:sym typeface="Calibri"/>
                </a:rPr>
                <a:t>Reduced maintenance periods on larger sites (phased vesting subject to meeting standards)</a:t>
              </a: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7"/>
          <p:cNvSpPr txBox="1"/>
          <p:nvPr/>
        </p:nvSpPr>
        <p:spPr>
          <a:xfrm>
            <a:off x="449570" y="1597277"/>
            <a:ext cx="4768444" cy="1557778"/>
          </a:xfrm>
          <a:prstGeom prst="rect">
            <a:avLst/>
          </a:prstGeom>
          <a:noFill/>
          <a:ln>
            <a:noFill/>
          </a:ln>
        </p:spPr>
        <p:txBody>
          <a:bodyPr spcFirstLastPara="1" wrap="square" lIns="91425" tIns="45700" rIns="91425" bIns="45700" anchor="t" anchorCtr="0">
            <a:normAutofit/>
          </a:bodyPr>
          <a:lstStyle/>
          <a:p>
            <a:pPr marL="5715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chemeClr val="dk1"/>
                </a:solidFill>
                <a:latin typeface="Calibri"/>
                <a:ea typeface="Calibri"/>
                <a:cs typeface="Calibri"/>
                <a:sym typeface="Calibri"/>
              </a:rPr>
              <a:t>We will assist with adoption of the clean &amp; wastewater networks on new housing developments &amp; apartments, offering a flexible, phased approach to adoption as well as managing the entire process.</a:t>
            </a:r>
            <a:endParaRPr sz="1400" b="0" i="0" u="none" strike="noStrike" cap="none" dirty="0">
              <a:solidFill>
                <a:schemeClr val="dk1"/>
              </a:solidFill>
              <a:latin typeface="Arial"/>
              <a:ea typeface="Arial"/>
              <a:cs typeface="Arial"/>
              <a:sym typeface="Arial"/>
            </a:endParaRPr>
          </a:p>
        </p:txBody>
      </p:sp>
      <p:pic>
        <p:nvPicPr>
          <p:cNvPr id="246" name="Google Shape;246;p7" descr="Diagram&#10;&#10;Description automatically generated"/>
          <p:cNvPicPr preferRelativeResize="0"/>
          <p:nvPr/>
        </p:nvPicPr>
        <p:blipFill rotWithShape="1">
          <a:blip r:embed="rId3">
            <a:alphaModFix/>
          </a:blip>
          <a:srcRect/>
          <a:stretch/>
        </p:blipFill>
        <p:spPr>
          <a:xfrm>
            <a:off x="6781489" y="163630"/>
            <a:ext cx="4031142" cy="2741177"/>
          </a:xfrm>
          <a:prstGeom prst="rect">
            <a:avLst/>
          </a:prstGeom>
          <a:noFill/>
          <a:ln>
            <a:noFill/>
          </a:ln>
        </p:spPr>
      </p:pic>
      <p:pic>
        <p:nvPicPr>
          <p:cNvPr id="247" name="Google Shape;247;p7" descr="Diagram&#10;&#10;Description automatically generated"/>
          <p:cNvPicPr preferRelativeResize="0"/>
          <p:nvPr/>
        </p:nvPicPr>
        <p:blipFill rotWithShape="1">
          <a:blip r:embed="rId4">
            <a:alphaModFix/>
          </a:blip>
          <a:srcRect/>
          <a:stretch/>
        </p:blipFill>
        <p:spPr>
          <a:xfrm>
            <a:off x="6839406" y="3160914"/>
            <a:ext cx="4622052" cy="2657679"/>
          </a:xfrm>
          <a:prstGeom prst="rect">
            <a:avLst/>
          </a:prstGeom>
          <a:noFill/>
          <a:ln>
            <a:noFill/>
          </a:ln>
        </p:spPr>
      </p:pic>
      <p:pic>
        <p:nvPicPr>
          <p:cNvPr id="248" name="Google Shape;248;p7"/>
          <p:cNvPicPr preferRelativeResize="0"/>
          <p:nvPr/>
        </p:nvPicPr>
        <p:blipFill rotWithShape="1">
          <a:blip r:embed="rId5">
            <a:alphaModFix/>
          </a:blip>
          <a:srcRect/>
          <a:stretch/>
        </p:blipFill>
        <p:spPr>
          <a:xfrm>
            <a:off x="9753004" y="3216430"/>
            <a:ext cx="1940467" cy="694137"/>
          </a:xfrm>
          <a:prstGeom prst="rect">
            <a:avLst/>
          </a:prstGeom>
          <a:noFill/>
          <a:ln>
            <a:noFill/>
          </a:ln>
        </p:spPr>
      </p:pic>
      <p:pic>
        <p:nvPicPr>
          <p:cNvPr id="249" name="Google Shape;249;p7"/>
          <p:cNvPicPr preferRelativeResize="0"/>
          <p:nvPr/>
        </p:nvPicPr>
        <p:blipFill rotWithShape="1">
          <a:blip r:embed="rId6">
            <a:alphaModFix/>
          </a:blip>
          <a:srcRect/>
          <a:stretch/>
        </p:blipFill>
        <p:spPr>
          <a:xfrm>
            <a:off x="9426574" y="3216430"/>
            <a:ext cx="326430" cy="260123"/>
          </a:xfrm>
          <a:prstGeom prst="rect">
            <a:avLst/>
          </a:prstGeom>
          <a:noFill/>
          <a:ln>
            <a:noFill/>
          </a:ln>
        </p:spPr>
      </p:pic>
      <p:pic>
        <p:nvPicPr>
          <p:cNvPr id="250" name="Google Shape;250;p7"/>
          <p:cNvPicPr preferRelativeResize="0"/>
          <p:nvPr/>
        </p:nvPicPr>
        <p:blipFill rotWithShape="1">
          <a:blip r:embed="rId7">
            <a:alphaModFix/>
          </a:blip>
          <a:srcRect/>
          <a:stretch/>
        </p:blipFill>
        <p:spPr>
          <a:xfrm>
            <a:off x="9604441" y="751895"/>
            <a:ext cx="2029299" cy="782323"/>
          </a:xfrm>
          <a:prstGeom prst="rect">
            <a:avLst/>
          </a:prstGeom>
          <a:noFill/>
          <a:ln>
            <a:noFill/>
          </a:ln>
        </p:spPr>
      </p:pic>
      <p:sp>
        <p:nvSpPr>
          <p:cNvPr id="251" name="Google Shape;251;p7"/>
          <p:cNvSpPr txBox="1"/>
          <p:nvPr/>
        </p:nvSpPr>
        <p:spPr>
          <a:xfrm>
            <a:off x="449570" y="-28197"/>
            <a:ext cx="5284803" cy="189991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000"/>
              <a:buFont typeface="Arial"/>
              <a:buNone/>
            </a:pPr>
            <a:r>
              <a:rPr lang="en-GB" sz="4000" b="1" i="0" u="sng" strike="noStrike" cap="none">
                <a:solidFill>
                  <a:srgbClr val="253583"/>
                </a:solidFill>
                <a:latin typeface="Calibri"/>
                <a:ea typeface="Calibri"/>
                <a:cs typeface="Calibri"/>
                <a:sym typeface="Calibri"/>
              </a:rPr>
              <a:t>Bethell Utility Services</a:t>
            </a:r>
            <a:endParaRPr sz="1400" b="0" i="0" u="none" strike="noStrike" cap="none">
              <a:solidFill>
                <a:srgbClr val="25358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51" name="Google Shape;251;p7"/>
          <p:cNvSpPr txBox="1"/>
          <p:nvPr/>
        </p:nvSpPr>
        <p:spPr>
          <a:xfrm>
            <a:off x="449570" y="-28197"/>
            <a:ext cx="5284803" cy="1899912"/>
          </a:xfrm>
          <a:prstGeom prst="rect">
            <a:avLst/>
          </a:prstGeom>
          <a:noFill/>
          <a:ln>
            <a:noFill/>
          </a:ln>
        </p:spPr>
        <p:txBody>
          <a:bodyPr spcFirstLastPara="1" wrap="square" lIns="91425" tIns="45700" rIns="91425" bIns="45700" anchor="ctr" anchorCtr="0">
            <a:normAutofit/>
          </a:bodyPr>
          <a:lstStyle/>
          <a:p>
            <a:pPr lvl="0">
              <a:lnSpc>
                <a:spcPct val="90000"/>
              </a:lnSpc>
              <a:buSzPts val="4000"/>
            </a:pPr>
            <a:r>
              <a:rPr lang="en-GB" sz="4000" b="1" u="sng" dirty="0">
                <a:solidFill>
                  <a:srgbClr val="253583"/>
                </a:solidFill>
                <a:latin typeface="Calibri"/>
                <a:ea typeface="Calibri"/>
                <a:cs typeface="Calibri"/>
                <a:sym typeface="Calibri"/>
              </a:rPr>
              <a:t>FAQ’s</a:t>
            </a:r>
          </a:p>
        </p:txBody>
      </p:sp>
      <p:sp>
        <p:nvSpPr>
          <p:cNvPr id="245" name="Google Shape;245;p7"/>
          <p:cNvSpPr txBox="1"/>
          <p:nvPr/>
        </p:nvSpPr>
        <p:spPr>
          <a:xfrm>
            <a:off x="449570" y="1467633"/>
            <a:ext cx="10962617" cy="4561209"/>
          </a:xfrm>
          <a:prstGeom prst="rect">
            <a:avLst/>
          </a:prstGeom>
          <a:noFill/>
          <a:ln>
            <a:noFill/>
          </a:ln>
        </p:spPr>
        <p:txBody>
          <a:bodyPr spcFirstLastPara="1" wrap="square" lIns="91425" tIns="45700" rIns="91425" bIns="45700" anchor="t" anchorCtr="0">
            <a:noAutofit/>
          </a:bodyPr>
          <a:lstStyle/>
          <a:p>
            <a:pPr marL="57150" lvl="0">
              <a:lnSpc>
                <a:spcPct val="90000"/>
              </a:lnSpc>
              <a:buSzPts val="2000"/>
            </a:pPr>
            <a:r>
              <a:rPr lang="en-GB" sz="2000" b="1" dirty="0">
                <a:solidFill>
                  <a:srgbClr val="263583"/>
                </a:solidFill>
                <a:latin typeface="Calibri"/>
                <a:ea typeface="Calibri"/>
                <a:cs typeface="Calibri"/>
                <a:sym typeface="Calibri"/>
              </a:rPr>
              <a:t>Q – What is the catch?</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A  - In summary there is no catch and by introducing more competition within the industry along with the change in legislation, NAV’s are now able to offer a bespoke, alternative commercial and adoption proposal to that of incumbent monopoly water companies.</a:t>
            </a:r>
          </a:p>
          <a:p>
            <a:pPr marL="57150" lvl="0">
              <a:lnSpc>
                <a:spcPct val="90000"/>
              </a:lnSpc>
              <a:buSzPts val="2000"/>
            </a:pPr>
            <a:r>
              <a:rPr lang="en-GB" sz="2000" dirty="0">
                <a:solidFill>
                  <a:schemeClr val="dk1"/>
                </a:solidFill>
                <a:latin typeface="Calibri"/>
                <a:ea typeface="Calibri"/>
                <a:cs typeface="Calibri"/>
                <a:sym typeface="Calibri"/>
              </a:rPr>
              <a:t> </a:t>
            </a:r>
          </a:p>
          <a:p>
            <a:pPr marL="57150" lvl="0">
              <a:lnSpc>
                <a:spcPct val="90000"/>
              </a:lnSpc>
              <a:buSzPts val="2000"/>
            </a:pPr>
            <a:r>
              <a:rPr lang="en-GB" sz="2000" b="1" dirty="0">
                <a:solidFill>
                  <a:srgbClr val="263583"/>
                </a:solidFill>
                <a:latin typeface="Calibri"/>
                <a:ea typeface="Calibri"/>
                <a:cs typeface="Calibri"/>
                <a:sym typeface="Calibri"/>
              </a:rPr>
              <a:t>Q – What about my temporary water connection?</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A-For a TBS to be installed on “new” mains,  the NAV must have their NAV licence already granted, therefore timing and early engagement is key. Alternatively, the TBS can be requested from the incumbent water company.</a:t>
            </a:r>
          </a:p>
          <a:p>
            <a:pPr marL="57150" lvl="0">
              <a:lnSpc>
                <a:spcPct val="90000"/>
              </a:lnSpc>
              <a:buSzPts val="2000"/>
            </a:pPr>
            <a:r>
              <a:rPr lang="en-GB" sz="2000" dirty="0">
                <a:solidFill>
                  <a:schemeClr val="dk1"/>
                </a:solidFill>
                <a:latin typeface="Calibri"/>
                <a:ea typeface="Calibri"/>
                <a:cs typeface="Calibri"/>
                <a:sym typeface="Calibri"/>
              </a:rPr>
              <a:t> </a:t>
            </a:r>
          </a:p>
          <a:p>
            <a:pPr marL="57150" lvl="0">
              <a:lnSpc>
                <a:spcPct val="90000"/>
              </a:lnSpc>
              <a:buSzPts val="2000"/>
            </a:pPr>
            <a:r>
              <a:rPr lang="en-GB" sz="2000" b="1" dirty="0">
                <a:solidFill>
                  <a:srgbClr val="263583"/>
                </a:solidFill>
                <a:latin typeface="Calibri"/>
                <a:ea typeface="Calibri"/>
                <a:cs typeface="Calibri"/>
                <a:sym typeface="Calibri"/>
              </a:rPr>
              <a:t>Q - Can I change my mind to go down the NAV route during the “normal” process?</a:t>
            </a:r>
          </a:p>
          <a:p>
            <a:pPr marL="57150" lvl="0">
              <a:lnSpc>
                <a:spcPct val="90000"/>
              </a:lnSpc>
              <a:buSzPts val="2000"/>
            </a:pPr>
            <a:endParaRPr lang="en-GB" sz="2000" b="1" dirty="0">
              <a:solidFill>
                <a:srgbClr val="263583"/>
              </a:solidFill>
              <a:latin typeface="Calibri"/>
              <a:ea typeface="Calibri"/>
              <a:cs typeface="Calibri"/>
              <a:sym typeface="Calibri"/>
            </a:endParaRPr>
          </a:p>
          <a:p>
            <a:pPr marL="57150" lvl="0">
              <a:lnSpc>
                <a:spcPct val="90000"/>
              </a:lnSpc>
              <a:buSzPts val="2000"/>
            </a:pPr>
            <a:r>
              <a:rPr lang="en-GB" sz="2000" i="1" dirty="0">
                <a:solidFill>
                  <a:schemeClr val="dk1"/>
                </a:solidFill>
                <a:latin typeface="Calibri"/>
                <a:ea typeface="Calibri"/>
                <a:cs typeface="Calibri"/>
                <a:sym typeface="Calibri"/>
              </a:rPr>
              <a:t>A-Yes, however the developer must cancel the S104 adoption application with the incumbent water company before any construction has started on site which may incur charges/ cancellation fees.</a:t>
            </a:r>
          </a:p>
        </p:txBody>
      </p:sp>
    </p:spTree>
    <p:extLst>
      <p:ext uri="{BB962C8B-B14F-4D97-AF65-F5344CB8AC3E}">
        <p14:creationId xmlns:p14="http://schemas.microsoft.com/office/powerpoint/2010/main" val="383583114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809</Words>
  <Application>Microsoft Macintosh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Byrne</dc:creator>
  <cp:lastModifiedBy>Andrea Barton</cp:lastModifiedBy>
  <cp:revision>3</cp:revision>
  <dcterms:created xsi:type="dcterms:W3CDTF">2020-09-30T08:53:27Z</dcterms:created>
  <dcterms:modified xsi:type="dcterms:W3CDTF">2021-07-02T10:16:32Z</dcterms:modified>
</cp:coreProperties>
</file>